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EF6B5-0A73-5E4F-97C5-1057E4FDAFE0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96F08-DA2E-8145-8648-463D7E442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1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dab033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dab033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approach includes the purpose of the interview, what questions you want to ask, and the interaction design activity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205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02b14cb57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02b14cb57_2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6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2b14cb5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02b14cb5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Interviewers have a set list of broad topics to cover, but usually ask follow-up questions to answers given (probing)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26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2b14cb57_2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2b14cb57_2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92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2b14cb57_2_2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02b14cb57_2_2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important when conducting the unstructured part of the interview that you don’t lead the user to answer a specific way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16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2b14cb57_2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2b14cb57_2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cultures of the people being interviewed is also important here in case there is a cultural rule for speaking in groups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5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2b14cb57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02b14cb57_2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25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2b14cb57_2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02b14cb57_2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necessary, split large, complex questions into smaller ones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Keeping them neutral ensures you don’t lead them to answer a certain way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70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2b14cb57_2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2b14cb57_2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4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2b14cb57_2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02b14cb57_2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63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850D-E219-1042-A32C-20DD1FDED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82E3F-FAEB-A04E-A07C-5CB855AC8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B959-8B72-BD4A-BE2E-BF4D6A41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57F82-C8FF-554B-9D4D-F23C0F4A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D14A-506B-DF46-A10A-139BCD453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3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E5C6-5D1A-5A40-8C51-A3C17628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13D90-884B-A547-95E2-DEB1E153C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ECE5E-39EE-0C48-B025-E6AE361B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EDCE1-A845-E940-9554-56694F18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FE44-C2BA-B449-A125-558714DF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0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732D6-41B3-4A40-BB7C-2F4BCD4D5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17005-334C-9C48-88D1-A074EDFE7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F98A-8CCD-B443-B533-58BBD75C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88D95-47EF-8F42-A079-45A0B8C6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11D76-0E77-A649-93F6-8E42931B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05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7" name="Google Shape;57;p13"/>
          <p:cNvGrpSpPr/>
          <p:nvPr/>
        </p:nvGrpSpPr>
        <p:grpSpPr>
          <a:xfrm>
            <a:off x="6494199" y="2829101"/>
            <a:ext cx="5019791" cy="86003"/>
            <a:chOff x="595675" y="2820050"/>
            <a:chExt cx="7952774" cy="64502"/>
          </a:xfrm>
        </p:grpSpPr>
        <p:sp>
          <p:nvSpPr>
            <p:cNvPr id="58" name="Google Shape;58;p13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7475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0" name="Google Shape;90;p16"/>
          <p:cNvGrpSpPr/>
          <p:nvPr/>
        </p:nvGrpSpPr>
        <p:grpSpPr>
          <a:xfrm>
            <a:off x="-70" y="6772064"/>
            <a:ext cx="12192132" cy="86003"/>
            <a:chOff x="595675" y="2820050"/>
            <a:chExt cx="7952774" cy="64502"/>
          </a:xfrm>
        </p:grpSpPr>
        <p:sp>
          <p:nvSpPr>
            <p:cNvPr id="91" name="Google Shape;91;p16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4760400" cy="30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411733" y="601500"/>
            <a:ext cx="4569600" cy="52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703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6494199" y="2829101"/>
            <a:ext cx="5019791" cy="86003"/>
            <a:chOff x="595675" y="2820050"/>
            <a:chExt cx="7952774" cy="64502"/>
          </a:xfrm>
        </p:grpSpPr>
        <p:sp>
          <p:nvSpPr>
            <p:cNvPr id="80" name="Google Shape;80;p15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5254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" name="Google Shape;68;p14"/>
          <p:cNvGrpSpPr/>
          <p:nvPr/>
        </p:nvGrpSpPr>
        <p:grpSpPr>
          <a:xfrm>
            <a:off x="6494199" y="2829101"/>
            <a:ext cx="5019791" cy="86003"/>
            <a:chOff x="595675" y="2820050"/>
            <a:chExt cx="7952774" cy="64502"/>
          </a:xfrm>
        </p:grpSpPr>
        <p:sp>
          <p:nvSpPr>
            <p:cNvPr id="69" name="Google Shape;69;p14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00">
                <a:solidFill>
                  <a:srgbClr val="434343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600">
                <a:solidFill>
                  <a:srgbClr val="434343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8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CE6F-FB51-D74F-9F8B-4E2DBECB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E3E0-9477-5741-B98B-2B2BF17D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D284A-F84C-7740-8EEA-2A03F7B3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B9B34-4881-0F48-BA9C-C656D25A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0BEF-47F6-E04D-9A2A-94753337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7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C248-185A-1548-8E0B-25A322A6A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08525-7B5E-E546-A250-B52402807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41EF8-9B2B-D744-8B31-0009AAD2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4F96D-F8B9-714E-8FDA-699DA1C5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BFA35-7BFF-3746-99FA-C0A457B0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1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2464-1F80-F64C-91C2-70F93796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44FA7-9C1F-A044-9B23-F53BF968F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0DE77-66B3-754A-93B2-CACD144ED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8EE5D-52BD-7B4B-A207-552A0AD9D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B9FD8-6D42-6B47-95FD-9FE7200E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6393F-436F-174E-A85B-A734FE48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9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4F60-5DC5-7248-8E62-65E28E773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7B39C-36C9-0D4F-A097-4F7173602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A573E-4170-5D49-8D4E-DE2699D0C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6775E-B7C1-9149-A8EB-4A677CB99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40EF2-1427-6C41-AA0F-249CFDFA0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D118F-D125-D242-8168-AA2402B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849ED-3F65-454B-BE67-D47C0DDC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92264-0038-5149-BCCE-32F7127B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DD30-37F0-9D48-B11D-76206ADB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9602D-03D0-C14A-85B5-A26EF890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C9ACB-F957-3242-81A1-E9A6BD0B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16961-00A4-2848-AAED-244EBD96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9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6AAB6-DD70-944A-857D-31B68CC7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D7614-FA7B-3347-BA64-FB8AD0AE9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90C1A-F8DF-BB4F-AF3C-61AE6F31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5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3B18-3023-144A-AEF0-761929C7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63CE-954C-DF4B-9B1C-2BA74CB6F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68F62-1EB6-084C-B93F-50EE050FD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30BA3-F882-6E42-8B33-7AA57370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21F35-5390-3745-932B-7D7E0DFC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F43AA-99CC-9342-A2D3-CFA0040C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2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7E36-6B5F-014C-B291-D2D7BC2D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6BF97-EA19-EC4B-A0A6-7D1007D26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11314-2A7D-2D4C-A81D-BB1F60F9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74EC1-9708-A840-A5A9-152C4EE3B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48E46-E2BC-294D-8CF5-B713CE1A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41F5-EF86-EE43-8226-DB1FBC76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1E06F-D67A-FA41-8B23-69956AA0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37C74-2B29-744C-9E5C-402A32EB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EE318-CFBE-1144-9A04-D89776421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5C8E1-85FC-724C-BC54-04BC4FA09026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78150-E1F1-7845-AEC7-E796598BF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8D48-D0BD-8240-9EE6-5AA8CD210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D7F0F-F343-DF44-AA81-DDA7721D2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 rotWithShape="1">
          <a:blip r:embed="rId5">
            <a:alphaModFix/>
          </a:blip>
          <a:srcRect l="22262" r="22262"/>
          <a:stretch/>
        </p:blipFill>
        <p:spPr>
          <a:xfrm>
            <a:off x="1" y="0"/>
            <a:ext cx="5707257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Section 8.4 Interviews</a:t>
            </a:r>
            <a:endParaRPr/>
          </a:p>
          <a:p>
            <a:r>
              <a:rPr lang="en" sz="2667"/>
              <a:t>By: Elizabeth Dayton</a:t>
            </a:r>
            <a:endParaRPr sz="2667"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4 types of interviews:</a:t>
            </a:r>
            <a:endParaRPr/>
          </a:p>
          <a:p>
            <a:pPr marL="1219170">
              <a:spcBef>
                <a:spcPts val="2133"/>
              </a:spcBef>
              <a:buAutoNum type="arabicPeriod"/>
            </a:pPr>
            <a:r>
              <a:rPr lang="en"/>
              <a:t>Open-ended (unstructured)</a:t>
            </a:r>
            <a:endParaRPr/>
          </a:p>
          <a:p>
            <a:pPr marL="1219170">
              <a:buAutoNum type="arabicPeriod"/>
            </a:pPr>
            <a:r>
              <a:rPr lang="en"/>
              <a:t>Structured</a:t>
            </a:r>
            <a:endParaRPr/>
          </a:p>
          <a:p>
            <a:pPr marL="1219170">
              <a:buAutoNum type="arabicPeriod"/>
            </a:pPr>
            <a:r>
              <a:rPr lang="en"/>
              <a:t>Semi-structured</a:t>
            </a:r>
            <a:endParaRPr/>
          </a:p>
          <a:p>
            <a:pPr marL="1219170">
              <a:buAutoNum type="arabicPeriod"/>
            </a:pPr>
            <a:r>
              <a:rPr lang="en"/>
              <a:t>Group Interviews (focus groups)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C5A952-C43C-2642-A18F-E4B166211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2"/>
    </mc:Choice>
    <mc:Fallback>
      <p:transition spd="slow" advTm="2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 rotWithShape="1">
          <a:blip r:embed="rId5">
            <a:alphaModFix/>
          </a:blip>
          <a:srcRect l="18792" r="18792"/>
          <a:stretch/>
        </p:blipFill>
        <p:spPr>
          <a:xfrm>
            <a:off x="0" y="0"/>
            <a:ext cx="57072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8.4.7 Enriching the Interview Experience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Participants are often in a new environment that’s out of their comfort zone</a:t>
            </a:r>
            <a:endParaRPr/>
          </a:p>
          <a:p>
            <a:pPr>
              <a:buChar char="-"/>
            </a:pPr>
            <a:r>
              <a:rPr lang="en"/>
              <a:t>Can be difficult to get full answers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How do you solve this?</a:t>
            </a:r>
            <a:endParaRPr/>
          </a:p>
          <a:p>
            <a:pPr>
              <a:spcBef>
                <a:spcPts val="2133"/>
              </a:spcBef>
              <a:buChar char="-"/>
            </a:pPr>
            <a:r>
              <a:rPr lang="en"/>
              <a:t>Props such as persona prototypes and work artifacts can be brought along to help make them more comfortable	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829210-35E1-D544-A5BE-D567AF590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6"/>
    </mc:Choice>
    <mc:Fallback>
      <p:transition spd="slow" advTm="2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8.4.1 Unstructured Interviews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These are similar to a conversation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Benefits:</a:t>
            </a:r>
            <a:endParaRPr/>
          </a:p>
          <a:p>
            <a:pPr lvl="1"/>
            <a:r>
              <a:rPr lang="en"/>
              <a:t>Can lead to issues that the interviewer hadn’t considered before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These interviews create complex, rich data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	Drawbacks:</a:t>
            </a:r>
            <a:endParaRPr/>
          </a:p>
          <a:p>
            <a:pPr lvl="1"/>
            <a:r>
              <a:rPr lang="en"/>
              <a:t>These interviews will vary widely with every participant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They also take a much longer time to analyze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4D1644-FEC4-CA4A-A024-85913C0B4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38"/>
    </mc:Choice>
    <mc:Fallback>
      <p:transition spd="slow" advTm="33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8.4.2 Structured Interviews</a:t>
            </a:r>
            <a:endParaRPr/>
          </a:p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Consists of predetermined questions and answer options (similar to questionnaires)</a:t>
            </a:r>
            <a:endParaRPr/>
          </a:p>
          <a:p>
            <a:pPr indent="0">
              <a:spcBef>
                <a:spcPts val="2133"/>
              </a:spcBef>
              <a:buNone/>
            </a:pPr>
            <a:r>
              <a:rPr lang="en"/>
              <a:t>Benefits:</a:t>
            </a:r>
            <a:endParaRPr/>
          </a:p>
          <a:p>
            <a:pPr lvl="1" indent="-423323">
              <a:buSzPts val="1400"/>
            </a:pPr>
            <a:r>
              <a:rPr lang="en" sz="1867"/>
              <a:t>Can be analyzed much faster as every participant can only answer from a given set of answers</a:t>
            </a:r>
            <a:endParaRPr sz="1867"/>
          </a:p>
          <a:p>
            <a:pPr indent="0">
              <a:spcBef>
                <a:spcPts val="2133"/>
              </a:spcBef>
              <a:buNone/>
            </a:pPr>
            <a:r>
              <a:rPr lang="en"/>
              <a:t>Drawbacks:</a:t>
            </a:r>
            <a:endParaRPr/>
          </a:p>
          <a:p>
            <a:pPr lvl="1" indent="-423323">
              <a:spcAft>
                <a:spcPts val="2133"/>
              </a:spcAft>
              <a:buSzPts val="1400"/>
            </a:pPr>
            <a:r>
              <a:rPr lang="en" sz="1867"/>
              <a:t>Some answers may not reflect every possible option someone might want to select and so might have less accurate information</a:t>
            </a:r>
            <a:endParaRPr sz="1733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9DDF77-BC2F-4A45-8326-63DB1E700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7"/>
    </mc:Choice>
    <mc:Fallback>
      <p:transition spd="slow" advTm="2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8.4.3 Semi-Structured Interviews</a:t>
            </a:r>
            <a:endParaRPr/>
          </a:p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This is a blend of structured and unstructured interviews</a:t>
            </a:r>
            <a:endParaRPr/>
          </a:p>
          <a:p>
            <a:pPr marL="0" indent="609585">
              <a:spcBef>
                <a:spcPts val="2133"/>
              </a:spcBef>
              <a:buNone/>
            </a:pPr>
            <a:r>
              <a:rPr lang="en"/>
              <a:t>Different Kinds of Users:</a:t>
            </a:r>
            <a:endParaRPr/>
          </a:p>
          <a:p>
            <a:pPr lvl="1" indent="-423323">
              <a:buSzPts val="1400"/>
            </a:pPr>
            <a:r>
              <a:rPr lang="en" sz="1867"/>
              <a:t>People from different cultures need different approaches to questions and use cases</a:t>
            </a:r>
            <a:endParaRPr sz="1867"/>
          </a:p>
          <a:p>
            <a:pPr lvl="1" indent="-423323">
              <a:spcBef>
                <a:spcPts val="0"/>
              </a:spcBef>
              <a:spcAft>
                <a:spcPts val="2133"/>
              </a:spcAft>
              <a:buSzPts val="1400"/>
            </a:pPr>
            <a:r>
              <a:rPr lang="en" sz="1867"/>
              <a:t>If children are users as well, it’s important to make them feel safe while you ask them questions and that your mood or facial expression doesn’t influence their answers</a:t>
            </a:r>
            <a:endParaRPr sz="1867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EC38D3-7669-5946-BD94-98ECCE641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18"/>
    </mc:Choice>
    <mc:Fallback>
      <p:transition spd="slow" advTm="4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8.4.4 Focus Groups</a:t>
            </a:r>
            <a:endParaRPr/>
          </a:p>
          <a:p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Normally consists of 3-10 people who represent the collective target audience with a facilitator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	Benefits:</a:t>
            </a:r>
            <a:endParaRPr/>
          </a:p>
          <a:p>
            <a:pPr lvl="1" indent="-423323">
              <a:buSzPts val="1400"/>
            </a:pPr>
            <a:r>
              <a:rPr lang="en" sz="1867"/>
              <a:t>Can discover conflicting expectations </a:t>
            </a:r>
            <a:endParaRPr sz="1867"/>
          </a:p>
          <a:p>
            <a:pPr lvl="1" indent="-423323">
              <a:spcAft>
                <a:spcPts val="2133"/>
              </a:spcAft>
              <a:buSzPts val="1400"/>
            </a:pPr>
            <a:r>
              <a:rPr lang="en" sz="1867"/>
              <a:t>Allows diverse or sensitive issues to be raised that otherwise might have been missed</a:t>
            </a:r>
            <a:endParaRPr sz="1867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D6BACA-90BB-BE4D-83F8-EFB501737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0"/>
    </mc:Choice>
    <mc:Fallback>
      <p:transition spd="slow" advTm="4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5">
            <a:alphaModFix/>
          </a:blip>
          <a:srcRect l="22222" r="22222"/>
          <a:stretch/>
        </p:blipFill>
        <p:spPr>
          <a:xfrm>
            <a:off x="0" y="0"/>
            <a:ext cx="5707259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6362500" y="726700"/>
            <a:ext cx="5174400" cy="191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8.4.5 Planning &amp; Conducting an Interview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6362500" y="3099700"/>
            <a:ext cx="5174400" cy="30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Develop a set of questions or topics</a:t>
            </a:r>
            <a:endParaRPr/>
          </a:p>
          <a:p>
            <a:pPr>
              <a:buChar char="-"/>
            </a:pPr>
            <a:r>
              <a:rPr lang="en"/>
              <a:t>Any documentation needed (like a consent form or project description)</a:t>
            </a:r>
            <a:endParaRPr/>
          </a:p>
          <a:p>
            <a:pPr>
              <a:buChar char="-"/>
            </a:pPr>
            <a:r>
              <a:rPr lang="en"/>
              <a:t>Checking recording equipment</a:t>
            </a:r>
            <a:endParaRPr/>
          </a:p>
          <a:p>
            <a:pPr>
              <a:buChar char="-"/>
            </a:pPr>
            <a:r>
              <a:rPr lang="en"/>
              <a:t>Structuring the interview</a:t>
            </a:r>
            <a:endParaRPr/>
          </a:p>
          <a:p>
            <a:pPr>
              <a:buChar char="-"/>
            </a:pPr>
            <a:r>
              <a:rPr lang="en"/>
              <a:t>Finding a suitable time and place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533AAC-B516-9244-8A23-6534CCC53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65"/>
    </mc:Choice>
    <mc:Fallback>
      <p:transition spd="slow" advTm="3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8.4.5 Planning &amp; Conducting an Interview</a:t>
            </a:r>
            <a:endParaRPr/>
          </a:p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i="1">
                <a:solidFill>
                  <a:srgbClr val="3D85C6"/>
                </a:solidFill>
              </a:rPr>
              <a:t>Developing Interview Questions:</a:t>
            </a:r>
            <a:endParaRPr i="1">
              <a:solidFill>
                <a:srgbClr val="3D85C6"/>
              </a:solidFill>
            </a:endParaRPr>
          </a:p>
          <a:p>
            <a:pPr>
              <a:spcBef>
                <a:spcPts val="2133"/>
              </a:spcBef>
              <a:buChar char="-"/>
            </a:pPr>
            <a:r>
              <a:rPr lang="en"/>
              <a:t>Open questions are best when the goal is exploratory</a:t>
            </a:r>
            <a:endParaRPr/>
          </a:p>
          <a:p>
            <a:pPr>
              <a:buChar char="-"/>
            </a:pPr>
            <a:r>
              <a:rPr lang="en"/>
              <a:t>Closed questions are best when the possible answers are known in advance</a:t>
            </a:r>
            <a:endParaRPr/>
          </a:p>
          <a:p>
            <a:pPr>
              <a:buChar char="-"/>
            </a:pPr>
            <a:r>
              <a:rPr lang="en"/>
              <a:t>Make large open questions as simple as possible</a:t>
            </a:r>
            <a:endParaRPr/>
          </a:p>
          <a:p>
            <a:pPr>
              <a:buChar char="-"/>
            </a:pPr>
            <a:r>
              <a:rPr lang="en"/>
              <a:t>Avoid jargon or complex language </a:t>
            </a:r>
            <a:endParaRPr/>
          </a:p>
          <a:p>
            <a:pPr>
              <a:buChar char="-"/>
            </a:pPr>
            <a:r>
              <a:rPr lang="en"/>
              <a:t>Keep questions neutral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C66A52-1500-B148-88FB-F6E8A62FD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93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40"/>
    </mc:Choice>
    <mc:Fallback>
      <p:transition spd="slow" advTm="48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8.4.5 Planning &amp; Conducting an Interview</a:t>
            </a:r>
            <a:endParaRPr/>
          </a:p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i="1">
                <a:solidFill>
                  <a:srgbClr val="3D85C6"/>
                </a:solidFill>
              </a:rPr>
              <a:t>Running the Interview:</a:t>
            </a:r>
            <a:endParaRPr sz="2400" i="1">
              <a:solidFill>
                <a:schemeClr val="dk1"/>
              </a:solidFill>
            </a:endParaRPr>
          </a:p>
          <a:p>
            <a:pPr>
              <a:spcBef>
                <a:spcPts val="2133"/>
              </a:spcBef>
              <a:buChar char="-"/>
            </a:pPr>
            <a:r>
              <a:rPr lang="en"/>
              <a:t>Introduce yourself and give reasoning for the interview (also ask permission to record if necessary)</a:t>
            </a:r>
            <a:endParaRPr/>
          </a:p>
          <a:p>
            <a:pPr>
              <a:buChar char="-"/>
            </a:pPr>
            <a:r>
              <a:rPr lang="en"/>
              <a:t>Start with easy questions like demographics</a:t>
            </a:r>
            <a:endParaRPr/>
          </a:p>
          <a:p>
            <a:pPr>
              <a:buChar char="-"/>
            </a:pPr>
            <a:r>
              <a:rPr lang="en"/>
              <a:t>Leave more probing questions for towards the end</a:t>
            </a:r>
            <a:endParaRPr/>
          </a:p>
          <a:p>
            <a:pPr>
              <a:buChar char="-"/>
            </a:pPr>
            <a:r>
              <a:rPr lang="en"/>
              <a:t>A cooling-off period with more easy questions</a:t>
            </a:r>
            <a:endParaRPr/>
          </a:p>
          <a:p>
            <a:pPr>
              <a:buChar char="-"/>
            </a:pPr>
            <a:r>
              <a:rPr lang="en"/>
              <a:t>Closing session featuring a thanks and a turning off of equipment and/or putting away any written material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1307B1-4B98-B047-BCFE-C5B9BA00F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4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15"/>
    </mc:Choice>
    <mc:Fallback>
      <p:transition spd="slow" advTm="3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673967" y="601500"/>
            <a:ext cx="10976400" cy="10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8.4.6 Other Forms of Interview</a:t>
            </a:r>
            <a:endParaRPr/>
          </a:p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968000" y="1901400"/>
            <a:ext cx="10025200" cy="39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Using a digital conferencing tool: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	Benefits:</a:t>
            </a:r>
            <a:endParaRPr/>
          </a:p>
          <a:p>
            <a:pPr lvl="1" indent="-423323">
              <a:lnSpc>
                <a:spcPct val="100000"/>
              </a:lnSpc>
              <a:buSzPts val="1400"/>
            </a:pPr>
            <a:r>
              <a:rPr lang="en" sz="1867"/>
              <a:t>Participants are in their own environment and are more relaxed</a:t>
            </a:r>
            <a:endParaRPr sz="1867"/>
          </a:p>
          <a:p>
            <a:pPr lvl="1" indent="-423323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/>
              <a:t>They don’t have to travel, nor worry about what they’re wearing</a:t>
            </a:r>
            <a:endParaRPr sz="1867"/>
          </a:p>
          <a:p>
            <a:pPr lvl="1" indent="-423323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/>
              <a:t>For interviews involving sensitive topics, they can more easily remain anonymous using voice only</a:t>
            </a:r>
            <a:endParaRPr sz="1867"/>
          </a:p>
          <a:p>
            <a:pPr lvl="1" indent="-423323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" sz="1867"/>
              <a:t>A wider range of participants can be reached</a:t>
            </a:r>
            <a:endParaRPr sz="1867"/>
          </a:p>
          <a:p>
            <a:pPr marL="1219170" indent="0">
              <a:lnSpc>
                <a:spcPct val="100000"/>
              </a:lnSpc>
              <a:buNone/>
            </a:pPr>
            <a:endParaRPr/>
          </a:p>
          <a:p>
            <a:pPr marL="0" indent="0">
              <a:buNone/>
            </a:pPr>
            <a:r>
              <a:rPr lang="en"/>
              <a:t>	Drawbacks:</a:t>
            </a:r>
            <a:endParaRPr/>
          </a:p>
          <a:p>
            <a:pPr lvl="1" indent="-423323">
              <a:lnSpc>
                <a:spcPct val="100000"/>
              </a:lnSpc>
              <a:buSzPts val="1400"/>
            </a:pPr>
            <a:r>
              <a:rPr lang="en" sz="1867"/>
              <a:t>Interviewer might miss body language</a:t>
            </a:r>
            <a:endParaRPr sz="1867"/>
          </a:p>
          <a:p>
            <a:pPr marL="0" indent="0">
              <a:spcAft>
                <a:spcPts val="2133"/>
              </a:spcAft>
              <a:buNone/>
            </a:pPr>
            <a:endParaRPr i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597B4D-CA16-E74C-A3DA-65107ED73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5067" y="5571067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54"/>
    </mc:Choice>
    <mc:Fallback>
      <p:transition spd="slow" advTm="5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Macintosh PowerPoint</Application>
  <PresentationFormat>Widescreen</PresentationFormat>
  <Paragraphs>75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Section 8.4 Interviews By: Elizabeth Dayton</vt:lpstr>
      <vt:lpstr>8.4.1 Unstructured Interviews</vt:lpstr>
      <vt:lpstr>8.4.2 Structured Interviews </vt:lpstr>
      <vt:lpstr>8.4.3 Semi-Structured Interviews </vt:lpstr>
      <vt:lpstr>8.4.4 Focus Groups </vt:lpstr>
      <vt:lpstr>8.4.5 Planning &amp; Conducting an Interview</vt:lpstr>
      <vt:lpstr>8.4.5 Planning &amp; Conducting an Interview </vt:lpstr>
      <vt:lpstr>8.4.5 Planning &amp; Conducting an Interview </vt:lpstr>
      <vt:lpstr>8.4.6 Other Forms of Interview </vt:lpstr>
      <vt:lpstr>8.4.7 Enriching the Interview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8.4 Interviews By: Elizabeth Dayton</dc:title>
  <dc:creator>Elizabeth Dayton</dc:creator>
  <cp:lastModifiedBy>Elizabeth Dayton</cp:lastModifiedBy>
  <cp:revision>1</cp:revision>
  <dcterms:created xsi:type="dcterms:W3CDTF">2020-10-12T20:19:52Z</dcterms:created>
  <dcterms:modified xsi:type="dcterms:W3CDTF">2020-10-12T20:21:10Z</dcterms:modified>
</cp:coreProperties>
</file>